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5"/>
  </p:notesMasterIdLst>
  <p:handoutMasterIdLst>
    <p:handoutMasterId r:id="rId26"/>
  </p:handoutMasterIdLst>
  <p:sldIdLst>
    <p:sldId id="265" r:id="rId5"/>
    <p:sldId id="310" r:id="rId6"/>
    <p:sldId id="311" r:id="rId7"/>
    <p:sldId id="320" r:id="rId8"/>
    <p:sldId id="321" r:id="rId9"/>
    <p:sldId id="322" r:id="rId10"/>
    <p:sldId id="323" r:id="rId11"/>
    <p:sldId id="334" r:id="rId12"/>
    <p:sldId id="336" r:id="rId13"/>
    <p:sldId id="324" r:id="rId14"/>
    <p:sldId id="325" r:id="rId15"/>
    <p:sldId id="326" r:id="rId16"/>
    <p:sldId id="328" r:id="rId17"/>
    <p:sldId id="329" r:id="rId18"/>
    <p:sldId id="332" r:id="rId19"/>
    <p:sldId id="333" r:id="rId20"/>
    <p:sldId id="330" r:id="rId21"/>
    <p:sldId id="331" r:id="rId22"/>
    <p:sldId id="327" r:id="rId23"/>
    <p:sldId id="337" r:id="rId24"/>
  </p:sldIdLst>
  <p:sldSz cx="12188825" cy="6858000"/>
  <p:notesSz cx="6858000" cy="9144000"/>
  <p:custDataLst>
    <p:tags r:id="rId27"/>
  </p:custData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29" autoAdjust="0"/>
  </p:normalViewPr>
  <p:slideViewPr>
    <p:cSldViewPr showGuides="1">
      <p:cViewPr>
        <p:scale>
          <a:sx n="81" d="100"/>
          <a:sy n="81" d="100"/>
        </p:scale>
        <p:origin x="-300" y="20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100" d="100"/>
          <a:sy n="100" d="100"/>
        </p:scale>
        <p:origin x="280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A61EFE9-9F30-4528-BDDA-C859CD15CA56}" type="datetime1">
              <a:rPr lang="es-ES" smtClean="0"/>
              <a:t>15/02/2017</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s-ES"/>
              <a:pPr algn="r" rtl="0"/>
              <a:t>‹Nº›</a:t>
            </a:fld>
            <a:endParaRPr lang="es-ES"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27373BEA-F5F3-4B6E-BA6B-D76E24101839}" type="datetime1">
              <a:rPr lang="es-ES" smtClean="0"/>
              <a:pPr/>
              <a:t>15/02/2017</a:t>
            </a:fld>
            <a:endParaRPr lang="es-ES"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es-ES" smtClean="0"/>
              <a:pPr/>
              <a:t>‹Nº›</a:t>
            </a:fld>
            <a:endParaRPr lang="es-E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es-ES" noProof="0"/>
              <a:t>Haga clic para editar el estilo de subtítulo del patrón</a:t>
            </a:r>
            <a:endParaRPr lang="es-ES"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F1AC609F-0362-4067-A47A-9F1CA2E45A65}" type="datetime1">
              <a:rPr lang="es-ES" smtClean="0"/>
              <a:pPr/>
              <a:t>15/02/2017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142412" y="381001"/>
            <a:ext cx="1524001" cy="5638800"/>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522412" y="381001"/>
            <a:ext cx="7391399" cy="5638800"/>
          </a:xfrm>
        </p:spPr>
        <p:txBody>
          <a:bodyPr vert="eaVert"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932AED9F-A6BB-400D-8F4D-616EB46A9405}" type="datetime1">
              <a:rPr lang="es-ES" smtClean="0"/>
              <a:pPr/>
              <a:t>15/02/2017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lgn="l" rtl="0">
              <a:defRPr/>
            </a:lvl5pPr>
            <a:lvl6pPr algn="l" rtl="0">
              <a:defRPr/>
            </a:lvl6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3D505D98-D4C1-4348-8F39-108EE2C76C21}" type="datetime1">
              <a:rPr lang="es-ES" smtClean="0"/>
              <a:pPr/>
              <a:t>15/02/2017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es-ES" noProof="0"/>
              <a:t>Editar el estilo de texto del patrón</a:t>
            </a:r>
          </a:p>
        </p:txBody>
      </p:sp>
      <p:sp>
        <p:nvSpPr>
          <p:cNvPr id="4" name="Marcador de posición de fecha 3"/>
          <p:cNvSpPr>
            <a:spLocks noGrp="1"/>
          </p:cNvSpPr>
          <p:nvPr>
            <p:ph type="dt" sz="half" idx="10"/>
          </p:nvPr>
        </p:nvSpPr>
        <p:spPr/>
        <p:txBody>
          <a:bodyPr rtlCol="0"/>
          <a:lstStyle>
            <a:lvl1pPr algn="r">
              <a:defRPr/>
            </a:lvl1pPr>
          </a:lstStyle>
          <a:p>
            <a:fld id="{A12EF1AF-E5B2-41DB-BFF8-672C5BBF646A}" type="datetime1">
              <a:rPr lang="es-ES" smtClean="0"/>
              <a:pPr/>
              <a:t>15/02/2017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fecha 4"/>
          <p:cNvSpPr>
            <a:spLocks noGrp="1"/>
          </p:cNvSpPr>
          <p:nvPr>
            <p:ph type="dt" sz="half" idx="10"/>
          </p:nvPr>
        </p:nvSpPr>
        <p:spPr/>
        <p:txBody>
          <a:bodyPr rtlCol="0"/>
          <a:lstStyle>
            <a:lvl1pPr>
              <a:defRPr/>
            </a:lvl1pPr>
          </a:lstStyle>
          <a:p>
            <a:pPr algn="r"/>
            <a:fld id="{8E17C630-F8FA-4DCB-87FA-91D30885A2FD}" type="datetime1">
              <a:rPr lang="es-ES" smtClean="0"/>
              <a:pPr algn="r"/>
              <a:t>15/02/2017</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a:t>Editar el estilo de texto del patrón</a:t>
            </a:r>
          </a:p>
        </p:txBody>
      </p:sp>
      <p:sp>
        <p:nvSpPr>
          <p:cNvPr id="4" name="Marcador de posición de contenido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a:t>Editar el estilo de texto del patrón</a:t>
            </a:r>
          </a:p>
        </p:txBody>
      </p:sp>
      <p:sp>
        <p:nvSpPr>
          <p:cNvPr id="6" name="Marcador de posición de contenido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fecha 6"/>
          <p:cNvSpPr>
            <a:spLocks noGrp="1"/>
          </p:cNvSpPr>
          <p:nvPr>
            <p:ph type="dt" sz="half" idx="10"/>
          </p:nvPr>
        </p:nvSpPr>
        <p:spPr/>
        <p:txBody>
          <a:bodyPr rtlCol="0"/>
          <a:lstStyle>
            <a:lvl1pPr algn="r">
              <a:defRPr/>
            </a:lvl1pPr>
          </a:lstStyle>
          <a:p>
            <a:fld id="{724076C6-356A-48AB-A8EF-572AE4A11929}" type="datetime1">
              <a:rPr lang="es-ES" smtClean="0"/>
              <a:pPr/>
              <a:t>15/02/2017</a:t>
            </a:fld>
            <a:endParaRPr lang="es-ES"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lvl1pPr algn="r">
              <a:defRPr/>
            </a:lvl1pPr>
          </a:lstStyle>
          <a:p>
            <a:fld id="{E4A686D9-BDBD-4090-B19D-04E04F3CB648}" type="datetime1">
              <a:rPr lang="es-ES" smtClean="0"/>
              <a:pPr/>
              <a:t>15/02/2017</a:t>
            </a:fld>
            <a:endParaRPr lang="es-ES"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2"/>
        </a:solidFill>
        <a:effectLst/>
      </p:bgPr>
    </p:bg>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lvl1pPr algn="r">
              <a:defRPr/>
            </a:lvl1pPr>
          </a:lstStyle>
          <a:p>
            <a:fld id="{D1B4D0FB-1285-4974-8D4E-BCFCC0FA7978}" type="datetime1">
              <a:rPr lang="es-ES" smtClean="0"/>
              <a:pPr/>
              <a:t>15/02/2017</a:t>
            </a:fld>
            <a:endParaRPr lang="es-ES"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a:t>Editar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9C3D96D5-80C9-4ED7-89C2-CE590C3C6CB2}" type="datetime1">
              <a:rPr lang="es-ES" smtClean="0"/>
              <a:pPr/>
              <a:t>15/02/2017</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posición de imagen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es-ES" noProof="0"/>
              <a:t>Haga clic en el icono para agregar una imagen</a:t>
            </a:r>
            <a:endParaRPr lang="es-ES" noProof="0" dirty="0"/>
          </a:p>
        </p:txBody>
      </p:sp>
      <p:sp>
        <p:nvSpPr>
          <p:cNvPr id="2" name="Título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a:t>Editar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DA911BAB-2490-48FD-81BA-E5EB85DA87AE}" type="datetime1">
              <a:rPr lang="es-ES" smtClean="0"/>
              <a:pPr/>
              <a:t>15/02/2017</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pPr rtl="0"/>
              <a:t>‹Nº›</a:t>
            </a:fld>
            <a:endParaRPr lang="es-ES"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algn="r"/>
            <a:fld id="{7170E197-1079-4777-8273-53286CD6A787}" type="datetime1">
              <a:rPr lang="es-ES" smtClean="0"/>
              <a:pPr algn="r"/>
              <a:t>15/02/2017</a:t>
            </a:fld>
            <a:endParaRPr lang="es-ES" dirty="0"/>
          </a:p>
        </p:txBody>
      </p:sp>
      <p:sp>
        <p:nvSpPr>
          <p:cNvPr id="5" name="Marcador de posición de pie de página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es-ES" smtClean="0"/>
              <a:pPr/>
              <a:t>‹Nº›</a:t>
            </a:fld>
            <a:endParaRPr lang="es-ES"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gizmologia.com/tag/80211n"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485900" y="1268760"/>
            <a:ext cx="9061646" cy="1960240"/>
          </a:xfrm>
        </p:spPr>
        <p:txBody>
          <a:bodyPr rtlCol="0">
            <a:normAutofit/>
          </a:bodyPr>
          <a:lstStyle/>
          <a:p>
            <a:pPr algn="ctr" rtl="0"/>
            <a:r>
              <a:rPr lang="es-ES" sz="4400" dirty="0"/>
              <a:t>ESCUELA POLI</a:t>
            </a:r>
            <a:r>
              <a:rPr lang="es-EC" sz="4400" dirty="0"/>
              <a:t>TÉCNICA NACIONAL</a:t>
            </a:r>
            <a:br>
              <a:rPr lang="es-EC" sz="4400" dirty="0"/>
            </a:br>
            <a:r>
              <a:rPr lang="es-EC" sz="4400" dirty="0"/>
              <a:t/>
            </a:r>
            <a:br>
              <a:rPr lang="es-EC" sz="4400" dirty="0"/>
            </a:br>
            <a:r>
              <a:rPr lang="es-EC" sz="4400" dirty="0"/>
              <a:t>REDES DE COMUNICACIÓN</a:t>
            </a:r>
            <a:endParaRPr lang="es-ES" sz="4400" dirty="0"/>
          </a:p>
        </p:txBody>
      </p:sp>
      <p:sp>
        <p:nvSpPr>
          <p:cNvPr id="4" name="Subtítulo 3"/>
          <p:cNvSpPr>
            <a:spLocks noGrp="1"/>
          </p:cNvSpPr>
          <p:nvPr>
            <p:ph type="subTitle" idx="1"/>
          </p:nvPr>
        </p:nvSpPr>
        <p:spPr>
          <a:xfrm>
            <a:off x="2494012" y="3645024"/>
            <a:ext cx="6120680" cy="648072"/>
          </a:xfrm>
        </p:spPr>
        <p:txBody>
          <a:bodyPr rtlCol="0"/>
          <a:lstStyle/>
          <a:p>
            <a:pPr rtl="0"/>
            <a:r>
              <a:rPr lang="es-ES" dirty="0"/>
              <a:t>Comunicación mediante </a:t>
            </a:r>
            <a:r>
              <a:rPr lang="es-ES" dirty="0" err="1"/>
              <a:t>wi</a:t>
            </a:r>
            <a:r>
              <a:rPr lang="es-ES" dirty="0"/>
              <a:t>-fi </a:t>
            </a:r>
            <a:r>
              <a:rPr lang="es-ES" dirty="0" err="1"/>
              <a:t>direct</a:t>
            </a:r>
            <a:endParaRPr lang="es-ES" dirty="0"/>
          </a:p>
        </p:txBody>
      </p:sp>
      <p:sp>
        <p:nvSpPr>
          <p:cNvPr id="5" name="Subtítulo 3"/>
          <p:cNvSpPr txBox="1">
            <a:spLocks/>
          </p:cNvSpPr>
          <p:nvPr/>
        </p:nvSpPr>
        <p:spPr>
          <a:xfrm>
            <a:off x="297768" y="4683999"/>
            <a:ext cx="5256584" cy="174421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r>
              <a:rPr lang="es-ES" b="1" dirty="0">
                <a:solidFill>
                  <a:schemeClr val="accent2">
                    <a:lumMod val="75000"/>
                  </a:schemeClr>
                </a:solidFill>
              </a:rPr>
              <a:t>Integrantes:               </a:t>
            </a:r>
          </a:p>
          <a:p>
            <a:pPr algn="r"/>
            <a:r>
              <a:rPr lang="es-ES" b="1" dirty="0">
                <a:solidFill>
                  <a:schemeClr val="accent2">
                    <a:lumMod val="75000"/>
                  </a:schemeClr>
                </a:solidFill>
              </a:rPr>
              <a:t>Ayala Carlos</a:t>
            </a:r>
          </a:p>
          <a:p>
            <a:pPr algn="r"/>
            <a:r>
              <a:rPr lang="es-ES" b="1" dirty="0">
                <a:solidFill>
                  <a:schemeClr val="accent2">
                    <a:lumMod val="75000"/>
                  </a:schemeClr>
                </a:solidFill>
              </a:rPr>
              <a:t>Cadena Paul</a:t>
            </a:r>
          </a:p>
          <a:p>
            <a:pPr algn="r"/>
            <a:r>
              <a:rPr lang="es-ES" b="1" dirty="0">
                <a:solidFill>
                  <a:schemeClr val="accent2">
                    <a:lumMod val="75000"/>
                  </a:schemeClr>
                </a:solidFill>
              </a:rPr>
              <a:t>Chicaiza Christian</a:t>
            </a:r>
          </a:p>
          <a:p>
            <a:pPr algn="r"/>
            <a:r>
              <a:rPr lang="es-ES" b="1" dirty="0">
                <a:solidFill>
                  <a:schemeClr val="accent2">
                    <a:lumMod val="75000"/>
                  </a:schemeClr>
                </a:solidFill>
              </a:rPr>
              <a:t>Miranda Alexis</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756" y="243501"/>
            <a:ext cx="2002545" cy="1218470"/>
          </a:xfrm>
          <a:prstGeom prst="rect">
            <a:avLst/>
          </a:prstGeom>
        </p:spPr>
      </p:pic>
      <p:pic>
        <p:nvPicPr>
          <p:cNvPr id="6" name="Picture 5"/>
          <p:cNvPicPr>
            <a:picLocks noChangeAspect="1"/>
          </p:cNvPicPr>
          <p:nvPr/>
        </p:nvPicPr>
        <p:blipFill>
          <a:blip r:embed="rId3"/>
          <a:stretch>
            <a:fillRect/>
          </a:stretch>
        </p:blipFill>
        <p:spPr>
          <a:xfrm rot="21039554">
            <a:off x="9581864" y="3347788"/>
            <a:ext cx="1537707" cy="3170384"/>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p:cNvSpPr>
            <a:spLocks noGrp="1"/>
          </p:cNvSpPr>
          <p:nvPr>
            <p:ph idx="1"/>
          </p:nvPr>
        </p:nvSpPr>
        <p:spPr>
          <a:xfrm>
            <a:off x="909836" y="2274793"/>
            <a:ext cx="10515600" cy="1146175"/>
          </a:xfrm>
        </p:spPr>
        <p:txBody>
          <a:bodyPr/>
          <a:lstStyle/>
          <a:p>
            <a:pPr marL="0" indent="0">
              <a:buNone/>
            </a:pPr>
            <a:r>
              <a:rPr lang="es-EC" dirty="0"/>
              <a:t>Permisos que permiten acceder y modificar el estado de las conexiones </a:t>
            </a:r>
            <a:r>
              <a:rPr lang="es-EC" dirty="0" err="1"/>
              <a:t>WI</a:t>
            </a:r>
            <a:r>
              <a:rPr lang="es-EC" dirty="0"/>
              <a:t>-FI y el estado de la red.</a:t>
            </a:r>
          </a:p>
        </p:txBody>
      </p:sp>
      <p:pic>
        <p:nvPicPr>
          <p:cNvPr id="3" name="Imagen 2"/>
          <p:cNvPicPr>
            <a:picLocks noChangeAspect="1"/>
          </p:cNvPicPr>
          <p:nvPr/>
        </p:nvPicPr>
        <p:blipFill>
          <a:blip r:embed="rId2"/>
          <a:stretch>
            <a:fillRect/>
          </a:stretch>
        </p:blipFill>
        <p:spPr>
          <a:xfrm>
            <a:off x="174631" y="3635474"/>
            <a:ext cx="11896445" cy="1809750"/>
          </a:xfrm>
          <a:prstGeom prst="rect">
            <a:avLst/>
          </a:prstGeom>
        </p:spPr>
      </p:pic>
      <p:sp>
        <p:nvSpPr>
          <p:cNvPr id="4" name="Título 1"/>
          <p:cNvSpPr>
            <a:spLocks noGrp="1"/>
          </p:cNvSpPr>
          <p:nvPr>
            <p:ph type="title"/>
          </p:nvPr>
        </p:nvSpPr>
        <p:spPr>
          <a:xfrm>
            <a:off x="1522413" y="885056"/>
            <a:ext cx="9144001" cy="959768"/>
          </a:xfrm>
        </p:spPr>
        <p:txBody>
          <a:bodyPr/>
          <a:lstStyle/>
          <a:p>
            <a:pPr algn="ctr"/>
            <a:r>
              <a:rPr lang="es-EC" dirty="0"/>
              <a:t>Código importante</a:t>
            </a:r>
          </a:p>
        </p:txBody>
      </p:sp>
    </p:spTree>
    <p:extLst>
      <p:ext uri="{BB962C8B-B14F-4D97-AF65-F5344CB8AC3E}">
        <p14:creationId xmlns:p14="http://schemas.microsoft.com/office/powerpoint/2010/main" val="294523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txBox="1">
            <a:spLocks/>
          </p:cNvSpPr>
          <p:nvPr/>
        </p:nvSpPr>
        <p:spPr>
          <a:xfrm>
            <a:off x="845961" y="1406687"/>
            <a:ext cx="10515600" cy="2220595"/>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r>
              <a:rPr lang="es-EC"/>
              <a:t>Antes de poder realizar las funcionalidades que ofrece la API Wifi.p2p es necesario obtener una instancia de la clase WifiP2pManager, que es la clase que contiene los métodos para descubrir pares y conectarse con los dispositivos entre otros, y a continuación crear un objeto BroadcastReceiver.</a:t>
            </a:r>
            <a:endParaRPr lang="es-EC" dirty="0"/>
          </a:p>
        </p:txBody>
      </p:sp>
      <p:pic>
        <p:nvPicPr>
          <p:cNvPr id="4" name="Imagen 3"/>
          <p:cNvPicPr>
            <a:picLocks noChangeAspect="1"/>
          </p:cNvPicPr>
          <p:nvPr/>
        </p:nvPicPr>
        <p:blipFill>
          <a:blip r:embed="rId2"/>
          <a:stretch>
            <a:fillRect/>
          </a:stretch>
        </p:blipFill>
        <p:spPr>
          <a:xfrm>
            <a:off x="136446" y="3580619"/>
            <a:ext cx="11934630" cy="928501"/>
          </a:xfrm>
          <a:prstGeom prst="rect">
            <a:avLst/>
          </a:prstGeom>
        </p:spPr>
      </p:pic>
    </p:spTree>
    <p:extLst>
      <p:ext uri="{BB962C8B-B14F-4D97-AF65-F5344CB8AC3E}">
        <p14:creationId xmlns:p14="http://schemas.microsoft.com/office/powerpoint/2010/main" val="13086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0490" y="1318741"/>
            <a:ext cx="10515600" cy="1325563"/>
          </a:xfrm>
        </p:spPr>
        <p:txBody>
          <a:bodyPr/>
          <a:lstStyle/>
          <a:p>
            <a:r>
              <a:rPr lang="es-EC" dirty="0"/>
              <a:t>P2pDestinationDevice, una abstracción WifiP2pDevice</a:t>
            </a:r>
          </a:p>
        </p:txBody>
      </p:sp>
      <p:sp>
        <p:nvSpPr>
          <p:cNvPr id="3" name="Marcador de contenido 2"/>
          <p:cNvSpPr>
            <a:spLocks noGrp="1"/>
          </p:cNvSpPr>
          <p:nvPr>
            <p:ph idx="1"/>
          </p:nvPr>
        </p:nvSpPr>
        <p:spPr>
          <a:xfrm>
            <a:off x="810490" y="3582805"/>
            <a:ext cx="10515600" cy="1790411"/>
          </a:xfrm>
        </p:spPr>
        <p:txBody>
          <a:bodyPr/>
          <a:lstStyle/>
          <a:p>
            <a:pPr marL="0" indent="0">
              <a:buNone/>
            </a:pPr>
            <a:r>
              <a:rPr lang="es-EC" dirty="0"/>
              <a:t>Enviamos la dirección IP del cliente para el propio cliente desde su GO, para poder almacenarlos en una variable y utilizar esta información para las siguientes necesidades, como lo será la tabla de enrutamiento.</a:t>
            </a:r>
          </a:p>
          <a:p>
            <a:pPr marL="0" indent="0">
              <a:buNone/>
            </a:pPr>
            <a:endParaRPr lang="es-EC" dirty="0"/>
          </a:p>
        </p:txBody>
      </p:sp>
    </p:spTree>
    <p:extLst>
      <p:ext uri="{BB962C8B-B14F-4D97-AF65-F5344CB8AC3E}">
        <p14:creationId xmlns:p14="http://schemas.microsoft.com/office/powerpoint/2010/main" val="376659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709867"/>
            <a:ext cx="10515600" cy="1535864"/>
          </a:xfrm>
        </p:spPr>
        <p:txBody>
          <a:bodyPr/>
          <a:lstStyle/>
          <a:p>
            <a:r>
              <a:rPr lang="es-EC" dirty="0"/>
              <a:t>Dirección IP GO </a:t>
            </a:r>
            <a:br>
              <a:rPr lang="es-EC" dirty="0"/>
            </a:br>
            <a:r>
              <a:rPr lang="es-EC" dirty="0"/>
              <a:t>MainActivity.java</a:t>
            </a:r>
          </a:p>
        </p:txBody>
      </p:sp>
      <p:pic>
        <p:nvPicPr>
          <p:cNvPr id="3" name="Imagen 2"/>
          <p:cNvPicPr>
            <a:picLocks noChangeAspect="1"/>
          </p:cNvPicPr>
          <p:nvPr/>
        </p:nvPicPr>
        <p:blipFill>
          <a:blip r:embed="rId2"/>
          <a:stretch>
            <a:fillRect/>
          </a:stretch>
        </p:blipFill>
        <p:spPr>
          <a:xfrm>
            <a:off x="125013" y="3136068"/>
            <a:ext cx="11941973" cy="1949116"/>
          </a:xfrm>
          <a:prstGeom prst="rect">
            <a:avLst/>
          </a:prstGeom>
        </p:spPr>
      </p:pic>
    </p:spTree>
    <p:extLst>
      <p:ext uri="{BB962C8B-B14F-4D97-AF65-F5344CB8AC3E}">
        <p14:creationId xmlns:p14="http://schemas.microsoft.com/office/powerpoint/2010/main" val="7938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a:spLocks noGrp="1"/>
          </p:cNvSpPr>
          <p:nvPr>
            <p:ph type="title"/>
          </p:nvPr>
        </p:nvSpPr>
        <p:spPr>
          <a:xfrm>
            <a:off x="838200" y="970847"/>
            <a:ext cx="10515600" cy="2185570"/>
          </a:xfrm>
        </p:spPr>
        <p:txBody>
          <a:bodyPr>
            <a:normAutofit/>
          </a:bodyPr>
          <a:lstStyle/>
          <a:p>
            <a:r>
              <a:rPr lang="es-EC" dirty="0"/>
              <a:t>Dirección IP del cliente</a:t>
            </a:r>
            <a:br>
              <a:rPr lang="es-EC" dirty="0"/>
            </a:br>
            <a:r>
              <a:rPr lang="es-ES" dirty="0"/>
              <a:t>GroupOwnerSocketHandler.java (GO)</a:t>
            </a:r>
            <a:endParaRPr lang="es-EC" dirty="0"/>
          </a:p>
        </p:txBody>
      </p:sp>
      <p:pic>
        <p:nvPicPr>
          <p:cNvPr id="4" name="Imagen 3"/>
          <p:cNvPicPr>
            <a:picLocks noChangeAspect="1"/>
          </p:cNvPicPr>
          <p:nvPr/>
        </p:nvPicPr>
        <p:blipFill>
          <a:blip r:embed="rId2"/>
          <a:stretch>
            <a:fillRect/>
          </a:stretch>
        </p:blipFill>
        <p:spPr>
          <a:xfrm>
            <a:off x="415092" y="3773036"/>
            <a:ext cx="11361815" cy="952108"/>
          </a:xfrm>
          <a:prstGeom prst="rect">
            <a:avLst/>
          </a:prstGeom>
        </p:spPr>
      </p:pic>
    </p:spTree>
    <p:extLst>
      <p:ext uri="{BB962C8B-B14F-4D97-AF65-F5344CB8AC3E}">
        <p14:creationId xmlns:p14="http://schemas.microsoft.com/office/powerpoint/2010/main" val="417705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11396" y="412940"/>
            <a:ext cx="10515600" cy="1325563"/>
          </a:xfrm>
        </p:spPr>
        <p:txBody>
          <a:bodyPr/>
          <a:lstStyle/>
          <a:p>
            <a:r>
              <a:rPr lang="es-EC" dirty="0"/>
              <a:t>MainActivity.java (GO)</a:t>
            </a:r>
          </a:p>
        </p:txBody>
      </p:sp>
      <p:pic>
        <p:nvPicPr>
          <p:cNvPr id="3" name="Imagen 2"/>
          <p:cNvPicPr>
            <a:picLocks noChangeAspect="1"/>
          </p:cNvPicPr>
          <p:nvPr/>
        </p:nvPicPr>
        <p:blipFill>
          <a:blip r:embed="rId2"/>
          <a:stretch>
            <a:fillRect/>
          </a:stretch>
        </p:blipFill>
        <p:spPr>
          <a:xfrm>
            <a:off x="80095" y="2144985"/>
            <a:ext cx="11990981" cy="4524375"/>
          </a:xfrm>
          <a:prstGeom prst="rect">
            <a:avLst/>
          </a:prstGeom>
        </p:spPr>
      </p:pic>
    </p:spTree>
    <p:extLst>
      <p:ext uri="{BB962C8B-B14F-4D97-AF65-F5344CB8AC3E}">
        <p14:creationId xmlns:p14="http://schemas.microsoft.com/office/powerpoint/2010/main" val="367092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759619"/>
          </a:xfrm>
        </p:spPr>
        <p:txBody>
          <a:bodyPr/>
          <a:lstStyle/>
          <a:p>
            <a:r>
              <a:rPr lang="es-EC" dirty="0"/>
              <a:t>MainActivity.java (CLIENT)</a:t>
            </a:r>
          </a:p>
        </p:txBody>
      </p:sp>
      <p:pic>
        <p:nvPicPr>
          <p:cNvPr id="3" name="Imagen 2"/>
          <p:cNvPicPr>
            <a:picLocks noChangeAspect="1"/>
          </p:cNvPicPr>
          <p:nvPr/>
        </p:nvPicPr>
        <p:blipFill>
          <a:blip r:embed="rId2"/>
          <a:stretch>
            <a:fillRect/>
          </a:stretch>
        </p:blipFill>
        <p:spPr>
          <a:xfrm>
            <a:off x="208432" y="1474505"/>
            <a:ext cx="11790636" cy="5261487"/>
          </a:xfrm>
          <a:prstGeom prst="rect">
            <a:avLst/>
          </a:prstGeom>
        </p:spPr>
      </p:pic>
    </p:spTree>
    <p:extLst>
      <p:ext uri="{BB962C8B-B14F-4D97-AF65-F5344CB8AC3E}">
        <p14:creationId xmlns:p14="http://schemas.microsoft.com/office/powerpoint/2010/main" val="8831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02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0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72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835396" y="626984"/>
            <a:ext cx="10515600" cy="4351338"/>
          </a:xfrm>
        </p:spPr>
        <p:txBody>
          <a:bodyPr/>
          <a:lstStyle/>
          <a:p>
            <a:pPr algn="just"/>
            <a:r>
              <a:rPr lang="es-EC" dirty="0" err="1"/>
              <a:t>Wi</a:t>
            </a:r>
            <a:r>
              <a:rPr lang="es-EC" dirty="0"/>
              <a:t>-Fi </a:t>
            </a:r>
            <a:r>
              <a:rPr lang="es-EC" dirty="0" err="1"/>
              <a:t>Direct</a:t>
            </a:r>
            <a:r>
              <a:rPr lang="es-EC" dirty="0"/>
              <a:t> nos permite conectar dispositivos cercanos sin la necesidad de un punto de acceso a internet. </a:t>
            </a:r>
          </a:p>
          <a:p>
            <a:pPr algn="just"/>
            <a:r>
              <a:rPr lang="es-EC" dirty="0"/>
              <a:t>Estas conexiones se llevan a cabo mediante la creación de redes de tipo P2P o Ad-Hoc las cuales nos permiten el intercambio de información entre los dispositivos que la conforman.</a:t>
            </a:r>
          </a:p>
        </p:txBody>
      </p:sp>
      <p:pic>
        <p:nvPicPr>
          <p:cNvPr id="7" name="Picture 3"/>
          <p:cNvPicPr>
            <a:picLocks noChangeAspect="1"/>
          </p:cNvPicPr>
          <p:nvPr/>
        </p:nvPicPr>
        <p:blipFill>
          <a:blip r:embed="rId2"/>
          <a:stretch>
            <a:fillRect/>
          </a:stretch>
        </p:blipFill>
        <p:spPr>
          <a:xfrm>
            <a:off x="1236447" y="3355429"/>
            <a:ext cx="3759109" cy="2392160"/>
          </a:xfrm>
          <a:prstGeom prst="rect">
            <a:avLst/>
          </a:prstGeom>
        </p:spPr>
      </p:pic>
      <p:pic>
        <p:nvPicPr>
          <p:cNvPr id="8" name="Picture 4"/>
          <p:cNvPicPr>
            <a:picLocks noChangeAspect="1"/>
          </p:cNvPicPr>
          <p:nvPr/>
        </p:nvPicPr>
        <p:blipFill>
          <a:blip r:embed="rId3"/>
          <a:stretch>
            <a:fillRect/>
          </a:stretch>
        </p:blipFill>
        <p:spPr>
          <a:xfrm>
            <a:off x="7427197" y="3355429"/>
            <a:ext cx="3524250" cy="2809875"/>
          </a:xfrm>
          <a:prstGeom prst="rect">
            <a:avLst/>
          </a:prstGeom>
        </p:spPr>
      </p:pic>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smtClean="0"/>
              <a:t>Problemas</a:t>
            </a:r>
            <a:endParaRPr lang="es-EC" dirty="0"/>
          </a:p>
        </p:txBody>
      </p:sp>
      <p:sp>
        <p:nvSpPr>
          <p:cNvPr id="3" name="2 Marcador de contenido"/>
          <p:cNvSpPr>
            <a:spLocks noGrp="1"/>
          </p:cNvSpPr>
          <p:nvPr>
            <p:ph idx="1"/>
          </p:nvPr>
        </p:nvSpPr>
        <p:spPr/>
        <p:txBody>
          <a:bodyPr>
            <a:normAutofit fontScale="85000" lnSpcReduction="10000"/>
          </a:bodyPr>
          <a:lstStyle/>
          <a:p>
            <a:r>
              <a:rPr lang="es-EC" dirty="0"/>
              <a:t>Los principales problemas son la "Fase de Descubrimiento" de este protocolo y la implementación de </a:t>
            </a:r>
            <a:r>
              <a:rPr lang="es-EC" dirty="0" err="1"/>
              <a:t>Wi</a:t>
            </a:r>
            <a:r>
              <a:rPr lang="es-EC" dirty="0"/>
              <a:t>-Fi </a:t>
            </a:r>
            <a:r>
              <a:rPr lang="es-EC" dirty="0" err="1"/>
              <a:t>Direct</a:t>
            </a:r>
            <a:r>
              <a:rPr lang="es-EC" dirty="0"/>
              <a:t> en </a:t>
            </a:r>
            <a:r>
              <a:rPr lang="es-EC" dirty="0" err="1"/>
              <a:t>Android</a:t>
            </a:r>
            <a:r>
              <a:rPr lang="es-EC" dirty="0"/>
              <a:t>, fueron: </a:t>
            </a:r>
          </a:p>
          <a:p>
            <a:r>
              <a:rPr lang="es-EC" dirty="0"/>
              <a:t>1. El tiempo de descubrimiento es demasiado alto cuando el número de dispositivos aumenta</a:t>
            </a:r>
          </a:p>
          <a:p>
            <a:r>
              <a:rPr lang="es-EC" dirty="0"/>
              <a:t>2. Después de un tiempo determinado, un dispositivo ya no puede ser detectado por otros, por lo que necesita reiniciar la fase de </a:t>
            </a:r>
            <a:r>
              <a:rPr lang="es-EC" dirty="0" smtClean="0"/>
              <a:t>detección </a:t>
            </a:r>
            <a:r>
              <a:rPr lang="es-EC" dirty="0"/>
              <a:t>en todos los dispositivos</a:t>
            </a:r>
          </a:p>
          <a:p>
            <a:r>
              <a:rPr lang="es-EC" dirty="0"/>
              <a:t>3. A veces, especialmente en </a:t>
            </a:r>
            <a:r>
              <a:rPr lang="es-EC" dirty="0" err="1"/>
              <a:t>KitKat</a:t>
            </a:r>
            <a:r>
              <a:rPr lang="es-EC" dirty="0"/>
              <a:t>, la parte </a:t>
            </a:r>
            <a:r>
              <a:rPr lang="es-EC" dirty="0" err="1"/>
              <a:t>WiFi</a:t>
            </a:r>
            <a:r>
              <a:rPr lang="es-EC" dirty="0"/>
              <a:t> de </a:t>
            </a:r>
            <a:r>
              <a:rPr lang="es-EC" dirty="0" err="1"/>
              <a:t>Android</a:t>
            </a:r>
            <a:r>
              <a:rPr lang="es-EC" dirty="0"/>
              <a:t> se bloquea y la única manera de resolver este problema molesto es un </a:t>
            </a:r>
            <a:r>
              <a:rPr lang="es-EC" dirty="0" smtClean="0"/>
              <a:t> reinicio </a:t>
            </a:r>
            <a:r>
              <a:rPr lang="es-EC" dirty="0"/>
              <a:t>completo del dispositivo</a:t>
            </a:r>
          </a:p>
          <a:p>
            <a:endParaRPr lang="es-EC" dirty="0"/>
          </a:p>
          <a:p>
            <a:r>
              <a:rPr lang="es-EC" dirty="0"/>
              <a:t>Esto demuestra que es posible ampliar el protocolo </a:t>
            </a:r>
            <a:r>
              <a:rPr lang="es-EC" dirty="0" err="1"/>
              <a:t>Wi</a:t>
            </a:r>
            <a:r>
              <a:rPr lang="es-EC" dirty="0"/>
              <a:t>-Fi </a:t>
            </a:r>
            <a:r>
              <a:rPr lang="es-EC" dirty="0" err="1"/>
              <a:t>Direct</a:t>
            </a:r>
            <a:r>
              <a:rPr lang="es-EC" dirty="0"/>
              <a:t> en </a:t>
            </a:r>
            <a:r>
              <a:rPr lang="es-EC" dirty="0" err="1"/>
              <a:t>Android</a:t>
            </a:r>
            <a:r>
              <a:rPr lang="es-EC" dirty="0"/>
              <a:t> en algunos escenarios específicos y limitados, por ejemplo, </a:t>
            </a:r>
            <a:r>
              <a:rPr lang="es-EC" dirty="0" smtClean="0"/>
              <a:t>un </a:t>
            </a:r>
            <a:r>
              <a:rPr lang="es-EC" dirty="0"/>
              <a:t>chat</a:t>
            </a:r>
          </a:p>
        </p:txBody>
      </p:sp>
    </p:spTree>
    <p:extLst>
      <p:ext uri="{BB962C8B-B14F-4D97-AF65-F5344CB8AC3E}">
        <p14:creationId xmlns:p14="http://schemas.microsoft.com/office/powerpoint/2010/main" val="78803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485274" y="1821833"/>
            <a:ext cx="5241758" cy="4703511"/>
          </a:xfrm>
        </p:spPr>
        <p:txBody>
          <a:bodyPr/>
          <a:lstStyle/>
          <a:p>
            <a:pPr algn="just"/>
            <a:r>
              <a:rPr lang="es-EC" dirty="0"/>
              <a:t>Actualmente, la gran mayoría de </a:t>
            </a:r>
            <a:r>
              <a:rPr lang="es-EC" dirty="0" err="1"/>
              <a:t>smartphones</a:t>
            </a:r>
            <a:r>
              <a:rPr lang="es-EC" dirty="0"/>
              <a:t> Android incorporan la tecnología de </a:t>
            </a:r>
            <a:r>
              <a:rPr lang="es-EC" dirty="0" err="1"/>
              <a:t>Wi</a:t>
            </a:r>
            <a:r>
              <a:rPr lang="es-EC" dirty="0"/>
              <a:t>-Fi </a:t>
            </a:r>
            <a:r>
              <a:rPr lang="es-EC" dirty="0" err="1"/>
              <a:t>Direct</a:t>
            </a:r>
            <a:r>
              <a:rPr lang="es-EC" dirty="0"/>
              <a:t> el cual se incluyó por primera vez en </a:t>
            </a:r>
            <a:r>
              <a:rPr lang="es-EC" b="1" dirty="0"/>
              <a:t>Android 4.0 Ice </a:t>
            </a:r>
            <a:r>
              <a:rPr lang="es-EC" b="1" dirty="0" err="1"/>
              <a:t>Cream</a:t>
            </a:r>
            <a:r>
              <a:rPr lang="es-EC" b="1" dirty="0"/>
              <a:t> </a:t>
            </a:r>
            <a:r>
              <a:rPr lang="es-EC" b="1" dirty="0" err="1"/>
              <a:t>Sandwich</a:t>
            </a:r>
            <a:r>
              <a:rPr lang="es-EC" b="1" dirty="0"/>
              <a:t>. </a:t>
            </a:r>
            <a:r>
              <a:rPr lang="es-EC" dirty="0"/>
              <a:t>Lógicamente aquellos teléfonos con versión inferior de Android no soportan </a:t>
            </a:r>
            <a:r>
              <a:rPr lang="es-EC" dirty="0" err="1"/>
              <a:t>WiFi</a:t>
            </a:r>
            <a:r>
              <a:rPr lang="es-EC" dirty="0"/>
              <a:t> </a:t>
            </a:r>
            <a:r>
              <a:rPr lang="es-EC" dirty="0" err="1"/>
              <a:t>Direct</a:t>
            </a:r>
            <a:r>
              <a:rPr lang="es-EC" dirty="0"/>
              <a:t>. </a:t>
            </a:r>
          </a:p>
        </p:txBody>
      </p:sp>
      <p:pic>
        <p:nvPicPr>
          <p:cNvPr id="8" name="Picture 3"/>
          <p:cNvPicPr>
            <a:picLocks noChangeAspect="1"/>
          </p:cNvPicPr>
          <p:nvPr/>
        </p:nvPicPr>
        <p:blipFill>
          <a:blip r:embed="rId2"/>
          <a:stretch>
            <a:fillRect/>
          </a:stretch>
        </p:blipFill>
        <p:spPr>
          <a:xfrm>
            <a:off x="6429877" y="1821833"/>
            <a:ext cx="5524500" cy="3590925"/>
          </a:xfrm>
          <a:prstGeom prst="rect">
            <a:avLst/>
          </a:prstGeom>
        </p:spPr>
      </p:pic>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333772" y="908720"/>
            <a:ext cx="6605337" cy="4429752"/>
          </a:xfrm>
        </p:spPr>
        <p:txBody>
          <a:bodyPr/>
          <a:lstStyle/>
          <a:p>
            <a:pPr algn="just"/>
            <a:r>
              <a:rPr lang="es-EC" dirty="0" err="1"/>
              <a:t>Wi</a:t>
            </a:r>
            <a:r>
              <a:rPr lang="es-EC" dirty="0"/>
              <a:t>-Fi tiene su presencia en muchos tipos de dispositivos como teléfonos inteligentes, TV, impresoras, automóviles, asistencia sanitaria, etc. Durante mucho tiempo el </a:t>
            </a:r>
            <a:r>
              <a:rPr lang="es-EC" dirty="0" err="1"/>
              <a:t>wi</a:t>
            </a:r>
            <a:r>
              <a:rPr lang="es-EC" dirty="0"/>
              <a:t>-fi se limitó al modelo básico de puntos de acceso que crean redes inalámbricas y dispositivos de estación que se conectan a redes inalámbricas. </a:t>
            </a:r>
          </a:p>
        </p:txBody>
      </p:sp>
      <p:pic>
        <p:nvPicPr>
          <p:cNvPr id="3" name="Picture 2" descr="Resultado de imagen para wifi dir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2722" y="1136652"/>
            <a:ext cx="4762500"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46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886325" y="5189949"/>
            <a:ext cx="10519611" cy="1623427"/>
          </a:xfrm>
        </p:spPr>
        <p:txBody>
          <a:bodyPr>
            <a:normAutofit/>
          </a:bodyPr>
          <a:lstStyle/>
          <a:p>
            <a:r>
              <a:rPr lang="es-EC" dirty="0" err="1"/>
              <a:t>Wi</a:t>
            </a:r>
            <a:r>
              <a:rPr lang="es-EC" dirty="0"/>
              <a:t>-Fi </a:t>
            </a:r>
            <a:r>
              <a:rPr lang="es-EC" dirty="0" err="1"/>
              <a:t>Direct</a:t>
            </a:r>
            <a:r>
              <a:rPr lang="es-EC" dirty="0"/>
              <a:t> permite a los dispositivos comunicarse directamente entre sí utilizando métodos similares al </a:t>
            </a:r>
            <a:r>
              <a:rPr lang="es-EC" dirty="0" err="1"/>
              <a:t>Wi</a:t>
            </a:r>
            <a:r>
              <a:rPr lang="es-EC" dirty="0"/>
              <a:t>-Fi tradicional, excepto que no requieren el uso de un punto de acceso central. En su lugar, los dispositivos utilizan un "punto de acceso de software" (</a:t>
            </a:r>
            <a:r>
              <a:rPr lang="es-EC" dirty="0" err="1"/>
              <a:t>Soft</a:t>
            </a:r>
            <a:r>
              <a:rPr lang="es-EC" dirty="0"/>
              <a:t> AP).</a:t>
            </a:r>
          </a:p>
        </p:txBody>
      </p:sp>
      <p:pic>
        <p:nvPicPr>
          <p:cNvPr id="3" name="Picture 3"/>
          <p:cNvPicPr>
            <a:picLocks noChangeAspect="1"/>
          </p:cNvPicPr>
          <p:nvPr/>
        </p:nvPicPr>
        <p:blipFill rotWithShape="1">
          <a:blip r:embed="rId2"/>
          <a:srcRect l="8337" t="26901" r="10849" b="27719"/>
          <a:stretch/>
        </p:blipFill>
        <p:spPr>
          <a:xfrm>
            <a:off x="1838824" y="380492"/>
            <a:ext cx="8614612" cy="4658588"/>
          </a:xfrm>
          <a:prstGeom prst="rect">
            <a:avLst/>
          </a:prstGeom>
        </p:spPr>
      </p:pic>
    </p:spTree>
    <p:extLst>
      <p:ext uri="{BB962C8B-B14F-4D97-AF65-F5344CB8AC3E}">
        <p14:creationId xmlns:p14="http://schemas.microsoft.com/office/powerpoint/2010/main" val="389989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196516" y="1606171"/>
            <a:ext cx="5723021" cy="4559133"/>
          </a:xfrm>
        </p:spPr>
        <p:txBody>
          <a:bodyPr/>
          <a:lstStyle/>
          <a:p>
            <a:pPr algn="just"/>
            <a:r>
              <a:rPr lang="es-EC" dirty="0"/>
              <a:t>Luego que un grupo de dispositivos es creado un dispositivo con </a:t>
            </a:r>
            <a:r>
              <a:rPr lang="es-EC" dirty="0" err="1"/>
              <a:t>Wi</a:t>
            </a:r>
            <a:r>
              <a:rPr lang="es-EC" dirty="0"/>
              <a:t>-Fi </a:t>
            </a:r>
            <a:r>
              <a:rPr lang="es-EC" dirty="0" err="1"/>
              <a:t>Direct</a:t>
            </a:r>
            <a:r>
              <a:rPr lang="es-EC" dirty="0"/>
              <a:t> puede invitar a unirse al grupo a otro dispositivo con </a:t>
            </a:r>
            <a:r>
              <a:rPr lang="es-EC" dirty="0" err="1"/>
              <a:t>Wi</a:t>
            </a:r>
            <a:r>
              <a:rPr lang="es-EC" dirty="0"/>
              <a:t>-Fi </a:t>
            </a:r>
            <a:r>
              <a:rPr lang="es-EC" dirty="0" err="1"/>
              <a:t>direct</a:t>
            </a:r>
            <a:endParaRPr lang="es-EC" dirty="0"/>
          </a:p>
          <a:p>
            <a:pPr algn="just"/>
            <a:r>
              <a:rPr lang="es-EC" dirty="0"/>
              <a:t>La decisión de aceptar o declinar la invitación esta en manos del dispositivo el cual fue invitado a unirse al grupo.</a:t>
            </a:r>
          </a:p>
        </p:txBody>
      </p:sp>
      <p:pic>
        <p:nvPicPr>
          <p:cNvPr id="3" name="Picture 3"/>
          <p:cNvPicPr>
            <a:picLocks noChangeAspect="1"/>
          </p:cNvPicPr>
          <p:nvPr/>
        </p:nvPicPr>
        <p:blipFill rotWithShape="1">
          <a:blip r:embed="rId2"/>
          <a:srcRect l="52761" t="45146" r="13357" b="36842"/>
          <a:stretch/>
        </p:blipFill>
        <p:spPr>
          <a:xfrm>
            <a:off x="5919537" y="1846802"/>
            <a:ext cx="6018919" cy="3433010"/>
          </a:xfrm>
          <a:prstGeom prst="rect">
            <a:avLst/>
          </a:prstGeom>
        </p:spPr>
      </p:pic>
    </p:spTree>
    <p:extLst>
      <p:ext uri="{BB962C8B-B14F-4D97-AF65-F5344CB8AC3E}">
        <p14:creationId xmlns:p14="http://schemas.microsoft.com/office/powerpoint/2010/main" val="3191798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Grp="1" noChangeAspect="1"/>
          </p:cNvPicPr>
          <p:nvPr>
            <p:ph idx="1"/>
          </p:nvPr>
        </p:nvPicPr>
        <p:blipFill>
          <a:blip r:embed="rId2"/>
          <a:stretch>
            <a:fillRect/>
          </a:stretch>
        </p:blipFill>
        <p:spPr>
          <a:xfrm>
            <a:off x="4752527" y="1275042"/>
            <a:ext cx="7030517" cy="3984358"/>
          </a:xfrm>
          <a:prstGeom prst="rect">
            <a:avLst/>
          </a:prstGeom>
        </p:spPr>
      </p:pic>
      <p:sp>
        <p:nvSpPr>
          <p:cNvPr id="3" name="Rectangle 4"/>
          <p:cNvSpPr/>
          <p:nvPr/>
        </p:nvSpPr>
        <p:spPr>
          <a:xfrm>
            <a:off x="368179" y="1562688"/>
            <a:ext cx="4267200" cy="4026552"/>
          </a:xfrm>
          <a:prstGeom prst="rect">
            <a:avLst/>
          </a:prstGeom>
        </p:spPr>
        <p:txBody>
          <a:bodyPr wrap="square">
            <a:spAutoFit/>
          </a:bodyPr>
          <a:lstStyle/>
          <a:p>
            <a:pPr algn="just">
              <a:lnSpc>
                <a:spcPct val="107000"/>
              </a:lnSpc>
              <a:spcAft>
                <a:spcPts val="800"/>
              </a:spcAft>
            </a:pPr>
            <a:r>
              <a:rPr lang="es-EC" sz="2400" dirty="0">
                <a:latin typeface="Calibri" panose="020F0502020204030204" pitchFamily="34" charset="0"/>
                <a:ea typeface="Calibri" panose="020F0502020204030204" pitchFamily="34" charset="0"/>
                <a:cs typeface="Times New Roman" panose="02020603050405020304" pitchFamily="18" charset="0"/>
              </a:rPr>
              <a:t>La aplicación realizada tiene la funcionalidad de mediante el uso de </a:t>
            </a:r>
            <a:r>
              <a:rPr lang="es-EC" sz="2400" dirty="0" err="1">
                <a:latin typeface="Calibri" panose="020F0502020204030204" pitchFamily="34" charset="0"/>
                <a:ea typeface="Calibri" panose="020F0502020204030204" pitchFamily="34" charset="0"/>
                <a:cs typeface="Times New Roman" panose="02020603050405020304" pitchFamily="18" charset="0"/>
              </a:rPr>
              <a:t>Wi</a:t>
            </a:r>
            <a:r>
              <a:rPr lang="es-EC" sz="2400" dirty="0">
                <a:latin typeface="Calibri" panose="020F0502020204030204" pitchFamily="34" charset="0"/>
                <a:ea typeface="Calibri" panose="020F0502020204030204" pitchFamily="34" charset="0"/>
                <a:cs typeface="Times New Roman" panose="02020603050405020304" pitchFamily="18" charset="0"/>
              </a:rPr>
              <a:t>-Fi </a:t>
            </a:r>
            <a:r>
              <a:rPr lang="es-EC" sz="2400" dirty="0" err="1">
                <a:latin typeface="Calibri" panose="020F0502020204030204" pitchFamily="34" charset="0"/>
                <a:ea typeface="Calibri" panose="020F0502020204030204" pitchFamily="34" charset="0"/>
                <a:cs typeface="Times New Roman" panose="02020603050405020304" pitchFamily="18" charset="0"/>
              </a:rPr>
              <a:t>direct</a:t>
            </a:r>
            <a:r>
              <a:rPr lang="es-EC" sz="2400" dirty="0">
                <a:latin typeface="Calibri" panose="020F0502020204030204" pitchFamily="34" charset="0"/>
                <a:ea typeface="Calibri" panose="020F0502020204030204" pitchFamily="34" charset="0"/>
                <a:cs typeface="Times New Roman" panose="02020603050405020304" pitchFamily="18" charset="0"/>
              </a:rPr>
              <a:t> enviar y recibir mensajes entre dispositivos que se encuentre en un rango de alcance de hasta 250 metros en exteriores con velocidades cercanas a los 250 Mbps (según el estándar </a:t>
            </a:r>
            <a:r>
              <a:rPr lang="es-EC" sz="2400"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tooltip="Abre en una nueva ventana"/>
              </a:rPr>
              <a:t>802.11n</a:t>
            </a:r>
            <a:r>
              <a:rPr lang="es-EC" sz="2400" dirty="0">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60167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a:t> </a:t>
            </a:r>
            <a:r>
              <a:rPr lang="es-EC" dirty="0" err="1"/>
              <a:t>Caracteristicas</a:t>
            </a:r>
            <a:r>
              <a:rPr lang="es-EC" dirty="0"/>
              <a:t/>
            </a:r>
            <a:br>
              <a:rPr lang="es-EC" dirty="0"/>
            </a:br>
            <a:endParaRPr lang="es-EC" dirty="0"/>
          </a:p>
        </p:txBody>
      </p:sp>
      <p:sp>
        <p:nvSpPr>
          <p:cNvPr id="3" name="2 Marcador de contenido"/>
          <p:cNvSpPr>
            <a:spLocks noGrp="1"/>
          </p:cNvSpPr>
          <p:nvPr>
            <p:ph idx="1"/>
          </p:nvPr>
        </p:nvSpPr>
        <p:spPr/>
        <p:txBody>
          <a:bodyPr>
            <a:normAutofit fontScale="85000" lnSpcReduction="20000"/>
          </a:bodyPr>
          <a:lstStyle/>
          <a:p>
            <a:r>
              <a:rPr lang="es-EC" dirty="0" smtClean="0"/>
              <a:t>1</a:t>
            </a:r>
            <a:r>
              <a:rPr lang="es-EC" dirty="0"/>
              <a:t>. ** cambiar el nombre del dispositivo ** </a:t>
            </a:r>
          </a:p>
          <a:p>
            <a:r>
              <a:rPr lang="es-EC" dirty="0"/>
              <a:t>2. mostrar una lista de dispositivos cercanos </a:t>
            </a:r>
          </a:p>
          <a:p>
            <a:r>
              <a:rPr lang="es-EC" dirty="0"/>
              <a:t>3. gestionar la conexión y la desconexión entre dispositivos </a:t>
            </a:r>
          </a:p>
          <a:p>
            <a:r>
              <a:rPr lang="es-EC" dirty="0"/>
              <a:t>4. Mostrar la dirección IP de un dispositivo, también si es un cliente (no disponible en la API oficial de </a:t>
            </a:r>
            <a:r>
              <a:rPr lang="es-EC" dirty="0" err="1"/>
              <a:t>Android</a:t>
            </a:r>
            <a:r>
              <a:rPr lang="es-EC" dirty="0"/>
              <a:t>) </a:t>
            </a:r>
          </a:p>
          <a:p>
            <a:r>
              <a:rPr lang="es-EC" dirty="0"/>
              <a:t>5. bloquear los mensajes entrantes si son demasiado cortos o vacíos (habilitados por defecto)</a:t>
            </a:r>
          </a:p>
          <a:p>
            <a:r>
              <a:rPr lang="es-EC" dirty="0"/>
              <a:t>6. enviar mensajes en un chat, previamente detenido, si el dispositivo asociado es detectable </a:t>
            </a:r>
          </a:p>
          <a:p>
            <a:r>
              <a:rPr lang="es-EC" dirty="0"/>
              <a:t>7. </a:t>
            </a:r>
            <a:r>
              <a:rPr lang="es-EC" dirty="0" err="1"/>
              <a:t>enqueue</a:t>
            </a:r>
            <a:r>
              <a:rPr lang="es-EC" dirty="0"/>
              <a:t> los mensajes si el dispositivo no es detectable, y envíelos todos en el siguiente intento de reconectarse </a:t>
            </a:r>
          </a:p>
          <a:p>
            <a:endParaRPr lang="es-EC" dirty="0"/>
          </a:p>
          <a:p>
            <a:endParaRPr lang="es-EC" dirty="0"/>
          </a:p>
          <a:p>
            <a:endParaRPr lang="es-EC" dirty="0"/>
          </a:p>
        </p:txBody>
      </p:sp>
    </p:spTree>
    <p:extLst>
      <p:ext uri="{BB962C8B-B14F-4D97-AF65-F5344CB8AC3E}">
        <p14:creationId xmlns:p14="http://schemas.microsoft.com/office/powerpoint/2010/main" val="223373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C" dirty="0"/>
              <a:t>Uso general</a:t>
            </a:r>
            <a:br>
              <a:rPr lang="es-EC" dirty="0"/>
            </a:br>
            <a:endParaRPr lang="es-EC" dirty="0"/>
          </a:p>
        </p:txBody>
      </p:sp>
      <p:sp>
        <p:nvSpPr>
          <p:cNvPr id="3" name="2 Marcador de contenido"/>
          <p:cNvSpPr>
            <a:spLocks noGrp="1"/>
          </p:cNvSpPr>
          <p:nvPr>
            <p:ph idx="1"/>
          </p:nvPr>
        </p:nvSpPr>
        <p:spPr/>
        <p:txBody>
          <a:bodyPr>
            <a:normAutofit/>
          </a:bodyPr>
          <a:lstStyle/>
          <a:p>
            <a:r>
              <a:rPr lang="es-EC" dirty="0" smtClean="0"/>
              <a:t>1</a:t>
            </a:r>
            <a:r>
              <a:rPr lang="es-EC" dirty="0"/>
              <a:t>. Active </a:t>
            </a:r>
            <a:r>
              <a:rPr lang="es-EC" dirty="0" err="1"/>
              <a:t>Wi</a:t>
            </a:r>
            <a:r>
              <a:rPr lang="es-EC" dirty="0"/>
              <a:t>-Fi en todos los dispositivos</a:t>
            </a:r>
          </a:p>
          <a:p>
            <a:r>
              <a:rPr lang="es-EC" dirty="0"/>
              <a:t>2. Abra esta aplicación en todos los dispositivos</a:t>
            </a:r>
          </a:p>
          <a:p>
            <a:r>
              <a:rPr lang="es-EC" dirty="0"/>
              <a:t>3. Toque el "</a:t>
            </a:r>
            <a:r>
              <a:rPr lang="es-EC" dirty="0" err="1"/>
              <a:t>boton</a:t>
            </a:r>
            <a:r>
              <a:rPr lang="es-EC" dirty="0"/>
              <a:t>" bajo las palabras "</a:t>
            </a:r>
            <a:r>
              <a:rPr lang="es-EC" dirty="0" err="1"/>
              <a:t>This</a:t>
            </a:r>
            <a:r>
              <a:rPr lang="es-EC" dirty="0"/>
              <a:t> </a:t>
            </a:r>
            <a:r>
              <a:rPr lang="es-EC" dirty="0" err="1"/>
              <a:t>Device</a:t>
            </a:r>
            <a:r>
              <a:rPr lang="es-EC" dirty="0"/>
              <a:t>" para elegir el nombre del dispositivo</a:t>
            </a:r>
          </a:p>
          <a:p>
            <a:r>
              <a:rPr lang="es-EC" dirty="0"/>
              <a:t>2. Espere a que se descubran los dispositivos</a:t>
            </a:r>
          </a:p>
          <a:p>
            <a:r>
              <a:rPr lang="es-EC" dirty="0"/>
              <a:t>3. Conecte su dispositivo a otro que toque un elemento de la lista con las palabras "Otros dispositivos"</a:t>
            </a:r>
          </a:p>
          <a:p>
            <a:r>
              <a:rPr lang="es-EC" dirty="0"/>
              <a:t>4. Charla con este dispositivo</a:t>
            </a:r>
          </a:p>
          <a:p>
            <a:endParaRPr lang="es-EC" dirty="0"/>
          </a:p>
        </p:txBody>
      </p:sp>
    </p:spTree>
    <p:extLst>
      <p:ext uri="{BB962C8B-B14F-4D97-AF65-F5344CB8AC3E}">
        <p14:creationId xmlns:p14="http://schemas.microsoft.com/office/powerpoint/2010/main" val="335477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únel azul digital 16 × 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_9411908_TF02895261_TF02895261.potx" id="{408D3025-4796-40C5-A420-4B86355D8C1A}" vid="{9B9A56E1-CA61-4AB5-B8B3-A8E151813968}"/>
    </a:ext>
  </a:extLst>
</a:theme>
</file>

<file path=ppt/theme/theme2.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2.xml><?xml version="1.0" encoding="utf-8"?>
<ds:datastoreItem xmlns:ds="http://schemas.openxmlformats.org/officeDocument/2006/customXml" ds:itemID="{00E41224-0370-4595-877C-23316CD80004}">
  <ds:schemaRefs>
    <ds:schemaRef ds:uri="http://purl.org/dc/dcmitype/"/>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4873beb7-5857-4685-be1f-d57550cc96cc"/>
    <ds:schemaRef ds:uri="http://schemas.microsoft.com/office/2006/metadata/properties"/>
  </ds:schemaRefs>
</ds:datastoreItem>
</file>

<file path=customXml/itemProps3.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de túnel azul digital empresarial (panorámica)</Template>
  <TotalTime>0</TotalTime>
  <Words>718</Words>
  <Application>Microsoft Office PowerPoint</Application>
  <PresentationFormat>Personalizado</PresentationFormat>
  <Paragraphs>47</Paragraphs>
  <Slides>20</Slides>
  <Notes>0</Notes>
  <HiddenSlides>0</HiddenSlides>
  <MMClips>0</MMClips>
  <ScaleCrop>false</ScaleCrop>
  <HeadingPairs>
    <vt:vector size="4" baseType="variant">
      <vt:variant>
        <vt:lpstr>Tema</vt:lpstr>
      </vt:variant>
      <vt:variant>
        <vt:i4>1</vt:i4>
      </vt:variant>
      <vt:variant>
        <vt:lpstr>Títulos de diapositiva</vt:lpstr>
      </vt:variant>
      <vt:variant>
        <vt:i4>20</vt:i4>
      </vt:variant>
    </vt:vector>
  </HeadingPairs>
  <TitlesOfParts>
    <vt:vector size="21" baseType="lpstr">
      <vt:lpstr>Túnel azul digital 16 × 9</vt:lpstr>
      <vt:lpstr>ESCUELA POLITÉCNICA NACIONAL  REDES DE COMUNICACIÓN</vt:lpstr>
      <vt:lpstr>Presentación de PowerPoint</vt:lpstr>
      <vt:lpstr>Presentación de PowerPoint</vt:lpstr>
      <vt:lpstr>Presentación de PowerPoint</vt:lpstr>
      <vt:lpstr>Presentación de PowerPoint</vt:lpstr>
      <vt:lpstr>Presentación de PowerPoint</vt:lpstr>
      <vt:lpstr>Presentación de PowerPoint</vt:lpstr>
      <vt:lpstr> Caracteristicas </vt:lpstr>
      <vt:lpstr>Uso general </vt:lpstr>
      <vt:lpstr>Código importante</vt:lpstr>
      <vt:lpstr>Presentación de PowerPoint</vt:lpstr>
      <vt:lpstr>P2pDestinationDevice, una abstracción WifiP2pDevice</vt:lpstr>
      <vt:lpstr>Dirección IP GO  MainActivity.java</vt:lpstr>
      <vt:lpstr>Dirección IP del cliente GroupOwnerSocketHandler.java (GO)</vt:lpstr>
      <vt:lpstr>MainActivity.java (GO)</vt:lpstr>
      <vt:lpstr>MainActivity.java (CLIENT)</vt:lpstr>
      <vt:lpstr>Presentación de PowerPoint</vt:lpstr>
      <vt:lpstr>Presentación de PowerPoint</vt:lpstr>
      <vt:lpstr>Presentación de PowerPoint</vt:lpstr>
      <vt:lpstr>Problemas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2017-02-15T10:19:11Z</dcterms:created>
  <dcterms:modified xsi:type="dcterms:W3CDTF">2017-02-15T12:38:58Z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